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9" r:id="rId4"/>
  </p:sldMasterIdLst>
  <p:notesMasterIdLst>
    <p:notesMasterId r:id="rId20"/>
  </p:notesMasterIdLst>
  <p:handoutMasterIdLst>
    <p:handoutMasterId r:id="rId21"/>
  </p:handoutMasterIdLst>
  <p:sldIdLst>
    <p:sldId id="259" r:id="rId5"/>
    <p:sldId id="261" r:id="rId6"/>
    <p:sldId id="260" r:id="rId7"/>
    <p:sldId id="262" r:id="rId8"/>
    <p:sldId id="263" r:id="rId9"/>
    <p:sldId id="268" r:id="rId10"/>
    <p:sldId id="264" r:id="rId11"/>
    <p:sldId id="269" r:id="rId12"/>
    <p:sldId id="265" r:id="rId13"/>
    <p:sldId id="270" r:id="rId14"/>
    <p:sldId id="266" r:id="rId15"/>
    <p:sldId id="271" r:id="rId16"/>
    <p:sldId id="267"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B1820"/>
    <a:srgbClr val="BB182E"/>
    <a:srgbClr val="DB0812"/>
    <a:srgbClr val="D90712"/>
    <a:srgbClr val="B12413"/>
    <a:srgbClr val="878175"/>
    <a:srgbClr val="DC060F"/>
    <a:srgbClr val="CB3B2D"/>
    <a:srgbClr val="75241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8C4D7C-0F91-4841-8DB9-EE05954C3525}" v="14" dt="2020-03-18T14:49:45.1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78" autoAdjust="0"/>
    <p:restoredTop sz="86332"/>
  </p:normalViewPr>
  <p:slideViewPr>
    <p:cSldViewPr snapToGrid="0" snapToObjects="1">
      <p:cViewPr varScale="1">
        <p:scale>
          <a:sx n="101" d="100"/>
          <a:sy n="101" d="100"/>
        </p:scale>
        <p:origin x="232" y="28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122" d="100"/>
          <a:sy n="122" d="100"/>
        </p:scale>
        <p:origin x="4536"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a:extLst>
              <a:ext uri="{FF2B5EF4-FFF2-40B4-BE49-F238E27FC236}">
                <a16:creationId xmlns:a16="http://schemas.microsoft.com/office/drawing/2014/main" id="{C72EA294-F06E-134B-991E-F74A8161FF8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a:extLst>
              <a:ext uri="{FF2B5EF4-FFF2-40B4-BE49-F238E27FC236}">
                <a16:creationId xmlns:a16="http://schemas.microsoft.com/office/drawing/2014/main" id="{BBDACB06-E30B-E947-96BB-2447AD54643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7A840C4-2D44-B54D-A1AF-6942C9CBE7EC}" type="datetimeFigureOut">
              <a:rPr lang="nb-NO" smtClean="0"/>
              <a:t>18.03.2020</a:t>
            </a:fld>
            <a:endParaRPr lang="nb-NO"/>
          </a:p>
        </p:txBody>
      </p:sp>
      <p:sp>
        <p:nvSpPr>
          <p:cNvPr id="4" name="Plassholder for bunntekst 3">
            <a:extLst>
              <a:ext uri="{FF2B5EF4-FFF2-40B4-BE49-F238E27FC236}">
                <a16:creationId xmlns:a16="http://schemas.microsoft.com/office/drawing/2014/main" id="{DAA2DA29-9F46-F440-99C9-4C18DBAC108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a:extLst>
              <a:ext uri="{FF2B5EF4-FFF2-40B4-BE49-F238E27FC236}">
                <a16:creationId xmlns:a16="http://schemas.microsoft.com/office/drawing/2014/main" id="{8746DA9F-C397-5349-92DE-27082271ADA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243B33A-88EF-9C40-8736-1E1966DA46D2}" type="slidenum">
              <a:rPr lang="nb-NO" smtClean="0"/>
              <a:t>‹#›</a:t>
            </a:fld>
            <a:endParaRPr lang="nb-NO"/>
          </a:p>
        </p:txBody>
      </p:sp>
    </p:spTree>
    <p:extLst>
      <p:ext uri="{BB962C8B-B14F-4D97-AF65-F5344CB8AC3E}">
        <p14:creationId xmlns:p14="http://schemas.microsoft.com/office/powerpoint/2010/main" val="23521847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7B3C1D-49A9-CC45-AF23-C8C92192D197}" type="datetimeFigureOut">
              <a:rPr lang="nb-NO" smtClean="0"/>
              <a:t>18.03.2020</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nb-NO"/>
              <a:t>Rediger tekststiler i malen
Andre nivå
Tredje nivå
Fjerde nivå
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D15807-8DC9-8049-BEED-BBE7313409B4}" type="slidenum">
              <a:rPr lang="nb-NO" smtClean="0"/>
              <a:t>‹#›</a:t>
            </a:fld>
            <a:endParaRPr lang="nb-NO"/>
          </a:p>
        </p:txBody>
      </p:sp>
    </p:spTree>
    <p:extLst>
      <p:ext uri="{BB962C8B-B14F-4D97-AF65-F5344CB8AC3E}">
        <p14:creationId xmlns:p14="http://schemas.microsoft.com/office/powerpoint/2010/main" val="470267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2.jpg"/><Relationship Id="rId5" Type="http://schemas.openxmlformats.org/officeDocument/2006/relationships/image" Target="../media/image5.jp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0E574D00-651B-D94E-9BB0-E0021CE36C76}"/>
              </a:ext>
            </a:extLst>
          </p:cNvPr>
          <p:cNvSpPr/>
          <p:nvPr userDrawn="1"/>
        </p:nvSpPr>
        <p:spPr>
          <a:xfrm>
            <a:off x="3632200" y="0"/>
            <a:ext cx="8559800" cy="6858000"/>
          </a:xfrm>
          <a:prstGeom prst="rect">
            <a:avLst/>
          </a:prstGeom>
          <a:solidFill>
            <a:srgbClr val="BB18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solidFill>
                <a:srgbClr val="C00000"/>
              </a:solidFill>
              <a:highlight>
                <a:srgbClr val="FF0000"/>
              </a:highlight>
            </a:endParaRPr>
          </a:p>
        </p:txBody>
      </p:sp>
      <p:sp>
        <p:nvSpPr>
          <p:cNvPr id="2" name="Title 1"/>
          <p:cNvSpPr>
            <a:spLocks noGrp="1"/>
          </p:cNvSpPr>
          <p:nvPr>
            <p:ph type="ctrTitle"/>
          </p:nvPr>
        </p:nvSpPr>
        <p:spPr>
          <a:xfrm>
            <a:off x="4590287" y="2605849"/>
            <a:ext cx="6931615" cy="1646302"/>
          </a:xfrm>
          <a:ln>
            <a:noFill/>
          </a:ln>
        </p:spPr>
        <p:txBody>
          <a:bodyPr anchor="b">
            <a:noAutofit/>
          </a:bodyPr>
          <a:lstStyle>
            <a:lvl1pPr algn="r">
              <a:defRPr sz="5400" b="0" cap="none" spc="0">
                <a:ln>
                  <a:solidFill>
                    <a:schemeClr val="bg1"/>
                  </a:solidFill>
                </a:ln>
                <a:solidFill>
                  <a:schemeClr val="bg1"/>
                </a:solidFill>
                <a:effectLst/>
              </a:defRPr>
            </a:lvl1pPr>
          </a:lstStyle>
          <a:p>
            <a:r>
              <a:rPr lang="en-US"/>
              <a:t>Click to edit Master title style</a:t>
            </a:r>
            <a:endParaRPr lang="en-US" dirty="0"/>
          </a:p>
        </p:txBody>
      </p:sp>
      <p:sp>
        <p:nvSpPr>
          <p:cNvPr id="3" name="Subtitle 2"/>
          <p:cNvSpPr>
            <a:spLocks noGrp="1"/>
          </p:cNvSpPr>
          <p:nvPr>
            <p:ph type="subTitle" idx="1"/>
          </p:nvPr>
        </p:nvSpPr>
        <p:spPr>
          <a:xfrm>
            <a:off x="4590287" y="4252148"/>
            <a:ext cx="6931616" cy="1096899"/>
          </a:xfrm>
        </p:spPr>
        <p:txBody>
          <a:bodyPr anchor="t"/>
          <a:lstStyle>
            <a:lvl1pPr marL="0" indent="0" algn="r">
              <a:buNone/>
              <a:defRPr>
                <a:solidFill>
                  <a:schemeClr val="bg1">
                    <a:lumMod val="8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18" name="Bilde 17">
            <a:extLst>
              <a:ext uri="{FF2B5EF4-FFF2-40B4-BE49-F238E27FC236}">
                <a16:creationId xmlns:a16="http://schemas.microsoft.com/office/drawing/2014/main" id="{7D8966F5-38EF-9546-88D5-E7D1DB0E8CD0}"/>
              </a:ext>
            </a:extLst>
          </p:cNvPr>
          <p:cNvPicPr>
            <a:picLocks noChangeAspect="1"/>
          </p:cNvPicPr>
          <p:nvPr userDrawn="1"/>
        </p:nvPicPr>
        <p:blipFill>
          <a:blip r:embed="rId2"/>
          <a:stretch>
            <a:fillRect/>
          </a:stretch>
        </p:blipFill>
        <p:spPr>
          <a:xfrm>
            <a:off x="466634" y="1758772"/>
            <a:ext cx="2495468" cy="1155146"/>
          </a:xfrm>
          <a:prstGeom prst="rect">
            <a:avLst/>
          </a:prstGeom>
        </p:spPr>
      </p:pic>
      <p:pic>
        <p:nvPicPr>
          <p:cNvPr id="5" name="Bilde 4">
            <a:extLst>
              <a:ext uri="{FF2B5EF4-FFF2-40B4-BE49-F238E27FC236}">
                <a16:creationId xmlns:a16="http://schemas.microsoft.com/office/drawing/2014/main" id="{7CF4647A-5511-934B-A197-E3D2BD5FBE16}"/>
              </a:ext>
            </a:extLst>
          </p:cNvPr>
          <p:cNvPicPr>
            <a:picLocks noChangeAspect="1"/>
          </p:cNvPicPr>
          <p:nvPr userDrawn="1"/>
        </p:nvPicPr>
        <p:blipFill>
          <a:blip r:embed="rId3"/>
          <a:stretch>
            <a:fillRect/>
          </a:stretch>
        </p:blipFill>
        <p:spPr>
          <a:xfrm>
            <a:off x="979190" y="4969772"/>
            <a:ext cx="1556267" cy="272900"/>
          </a:xfrm>
          <a:prstGeom prst="rect">
            <a:avLst/>
          </a:prstGeom>
        </p:spPr>
      </p:pic>
      <p:pic>
        <p:nvPicPr>
          <p:cNvPr id="7" name="Bilde 6">
            <a:extLst>
              <a:ext uri="{FF2B5EF4-FFF2-40B4-BE49-F238E27FC236}">
                <a16:creationId xmlns:a16="http://schemas.microsoft.com/office/drawing/2014/main" id="{1831E841-F5B9-8D48-B642-928EBD9826A8}"/>
              </a:ext>
            </a:extLst>
          </p:cNvPr>
          <p:cNvPicPr>
            <a:picLocks noChangeAspect="1"/>
          </p:cNvPicPr>
          <p:nvPr userDrawn="1"/>
        </p:nvPicPr>
        <p:blipFill>
          <a:blip r:embed="rId4"/>
          <a:stretch>
            <a:fillRect/>
          </a:stretch>
        </p:blipFill>
        <p:spPr>
          <a:xfrm>
            <a:off x="1250433" y="5362651"/>
            <a:ext cx="1083261" cy="372811"/>
          </a:xfrm>
          <a:prstGeom prst="rect">
            <a:avLst/>
          </a:prstGeom>
        </p:spPr>
      </p:pic>
      <p:pic>
        <p:nvPicPr>
          <p:cNvPr id="10" name="Bilde 9">
            <a:extLst>
              <a:ext uri="{FF2B5EF4-FFF2-40B4-BE49-F238E27FC236}">
                <a16:creationId xmlns:a16="http://schemas.microsoft.com/office/drawing/2014/main" id="{D59BE9B6-3E4F-DB4D-B8D5-C8C007A2CF3B}"/>
              </a:ext>
            </a:extLst>
          </p:cNvPr>
          <p:cNvPicPr>
            <a:picLocks noChangeAspect="1"/>
          </p:cNvPicPr>
          <p:nvPr userDrawn="1"/>
        </p:nvPicPr>
        <p:blipFill rotWithShape="1">
          <a:blip r:embed="rId5"/>
          <a:srcRect t="18276" b="17531"/>
          <a:stretch/>
        </p:blipFill>
        <p:spPr>
          <a:xfrm>
            <a:off x="1264489" y="5801638"/>
            <a:ext cx="1055151" cy="363137"/>
          </a:xfrm>
          <a:prstGeom prst="rect">
            <a:avLst/>
          </a:prstGeom>
        </p:spPr>
      </p:pic>
      <p:sp>
        <p:nvSpPr>
          <p:cNvPr id="11" name="TekstSylinder 10">
            <a:extLst>
              <a:ext uri="{FF2B5EF4-FFF2-40B4-BE49-F238E27FC236}">
                <a16:creationId xmlns:a16="http://schemas.microsoft.com/office/drawing/2014/main" id="{EC7E3238-2100-0B4B-AF6D-D742E47CBB73}"/>
              </a:ext>
            </a:extLst>
          </p:cNvPr>
          <p:cNvSpPr txBox="1"/>
          <p:nvPr userDrawn="1"/>
        </p:nvSpPr>
        <p:spPr>
          <a:xfrm>
            <a:off x="676018" y="4499469"/>
            <a:ext cx="2162609" cy="369332"/>
          </a:xfrm>
          <a:prstGeom prst="rect">
            <a:avLst/>
          </a:prstGeom>
          <a:noFill/>
        </p:spPr>
        <p:txBody>
          <a:bodyPr wrap="square" rtlCol="0">
            <a:spAutoFit/>
          </a:bodyPr>
          <a:lstStyle/>
          <a:p>
            <a:r>
              <a:rPr lang="nb-NO" dirty="0"/>
              <a:t>Et samarbeid mellom</a:t>
            </a:r>
          </a:p>
        </p:txBody>
      </p:sp>
      <p:pic>
        <p:nvPicPr>
          <p:cNvPr id="12" name="Bilde 11">
            <a:extLst>
              <a:ext uri="{FF2B5EF4-FFF2-40B4-BE49-F238E27FC236}">
                <a16:creationId xmlns:a16="http://schemas.microsoft.com/office/drawing/2014/main" id="{12ED2C52-FFAE-314C-BC45-F04F6ADD00E0}"/>
              </a:ext>
            </a:extLst>
          </p:cNvPr>
          <p:cNvPicPr>
            <a:picLocks noChangeAspect="1"/>
          </p:cNvPicPr>
          <p:nvPr userDrawn="1"/>
        </p:nvPicPr>
        <p:blipFill>
          <a:blip r:embed="rId6"/>
          <a:stretch>
            <a:fillRect/>
          </a:stretch>
        </p:blipFill>
        <p:spPr>
          <a:xfrm>
            <a:off x="466634" y="3084286"/>
            <a:ext cx="2495468" cy="411018"/>
          </a:xfrm>
          <a:prstGeom prst="rect">
            <a:avLst/>
          </a:prstGeom>
        </p:spPr>
      </p:pic>
    </p:spTree>
    <p:extLst>
      <p:ext uri="{BB962C8B-B14F-4D97-AF65-F5344CB8AC3E}">
        <p14:creationId xmlns:p14="http://schemas.microsoft.com/office/powerpoint/2010/main" val="609271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tel og teks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1677942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itat med teks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2064506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22895736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med s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757693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n eller Usann">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36675535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p:txBody>
      </p:sp>
    </p:spTree>
    <p:extLst>
      <p:ext uri="{BB962C8B-B14F-4D97-AF65-F5344CB8AC3E}">
        <p14:creationId xmlns:p14="http://schemas.microsoft.com/office/powerpoint/2010/main" val="41564437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p:nvPr>
        </p:nvSpPr>
        <p:spPr>
          <a:xfrm>
            <a:off x="677863" y="609600"/>
            <a:ext cx="8596312" cy="1320800"/>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p:txBody>
      </p:sp>
    </p:spTree>
    <p:extLst>
      <p:ext uri="{BB962C8B-B14F-4D97-AF65-F5344CB8AC3E}">
        <p14:creationId xmlns:p14="http://schemas.microsoft.com/office/powerpoint/2010/main" val="1732074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Edit Master text styles</a:t>
            </a:r>
          </a:p>
        </p:txBody>
      </p:sp>
      <p:sp>
        <p:nvSpPr>
          <p:cNvPr id="7" name="Title 1">
            <a:extLst>
              <a:ext uri="{FF2B5EF4-FFF2-40B4-BE49-F238E27FC236}">
                <a16:creationId xmlns:a16="http://schemas.microsoft.com/office/drawing/2014/main" id="{93E4E8C2-11E7-0A4D-BFC6-526B418AC4E5}"/>
              </a:ext>
            </a:extLst>
          </p:cNvPr>
          <p:cNvSpPr>
            <a:spLocks noGrp="1"/>
          </p:cNvSpPr>
          <p:nvPr>
            <p:ph type="title"/>
          </p:nvPr>
        </p:nvSpPr>
        <p:spPr>
          <a:xfrm>
            <a:off x="677334" y="609600"/>
            <a:ext cx="8596668" cy="1320800"/>
          </a:xfrm>
        </p:spPr>
        <p:txBody>
          <a:bodyPr/>
          <a:lstStyle/>
          <a:p>
            <a:r>
              <a:rPr lang="en-US"/>
              <a:t>Click to edit Master title style</a:t>
            </a:r>
            <a:endParaRPr lang="en-US" dirty="0"/>
          </a:p>
        </p:txBody>
      </p:sp>
    </p:spTree>
    <p:extLst>
      <p:ext uri="{BB962C8B-B14F-4D97-AF65-F5344CB8AC3E}">
        <p14:creationId xmlns:p14="http://schemas.microsoft.com/office/powerpoint/2010/main" val="2463095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1689688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p:txBody>
      </p:sp>
    </p:spTree>
    <p:extLst>
      <p:ext uri="{BB962C8B-B14F-4D97-AF65-F5344CB8AC3E}">
        <p14:creationId xmlns:p14="http://schemas.microsoft.com/office/powerpoint/2010/main" val="856689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p:txBody>
      </p:sp>
    </p:spTree>
    <p:extLst>
      <p:ext uri="{BB962C8B-B14F-4D97-AF65-F5344CB8AC3E}">
        <p14:creationId xmlns:p14="http://schemas.microsoft.com/office/powerpoint/2010/main" val="2949594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Tree>
    <p:extLst>
      <p:ext uri="{BB962C8B-B14F-4D97-AF65-F5344CB8AC3E}">
        <p14:creationId xmlns:p14="http://schemas.microsoft.com/office/powerpoint/2010/main" val="520947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4208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a:xfrm>
            <a:off x="7205133" y="6041362"/>
            <a:ext cx="911939" cy="365125"/>
          </a:xfrm>
          <a:prstGeom prst="rect">
            <a:avLst/>
          </a:prstGeom>
        </p:spPr>
        <p:txBody>
          <a:bodyPr/>
          <a:lstStyle/>
          <a:p>
            <a:fld id="{07F595EB-8170-7741-AD4A-EB440275F8B5}" type="datetimeFigureOut">
              <a:rPr lang="nb-NO" smtClean="0"/>
              <a:t>18.03.2020</a:t>
            </a:fld>
            <a:endParaRPr lang="nb-NO"/>
          </a:p>
        </p:txBody>
      </p:sp>
      <p:sp>
        <p:nvSpPr>
          <p:cNvPr id="6" name="Footer Placeholder 5"/>
          <p:cNvSpPr>
            <a:spLocks noGrp="1"/>
          </p:cNvSpPr>
          <p:nvPr>
            <p:ph type="ftr" sz="quarter" idx="11"/>
          </p:nvPr>
        </p:nvSpPr>
        <p:spPr>
          <a:xfrm>
            <a:off x="677334" y="6041362"/>
            <a:ext cx="6297612" cy="365125"/>
          </a:xfrm>
          <a:prstGeom prst="rect">
            <a:avLst/>
          </a:prstGeom>
        </p:spPr>
        <p:txBody>
          <a:bodyPr/>
          <a:lstStyle/>
          <a:p>
            <a:endParaRPr lang="nb-NO"/>
          </a:p>
        </p:txBody>
      </p:sp>
      <p:sp>
        <p:nvSpPr>
          <p:cNvPr id="7" name="Slide Number Placeholder 6"/>
          <p:cNvSpPr>
            <a:spLocks noGrp="1"/>
          </p:cNvSpPr>
          <p:nvPr>
            <p:ph type="sldNum" sz="quarter" idx="12"/>
          </p:nvPr>
        </p:nvSpPr>
        <p:spPr>
          <a:xfrm>
            <a:off x="8590663" y="6041362"/>
            <a:ext cx="683339" cy="365125"/>
          </a:xfrm>
          <a:prstGeom prst="rect">
            <a:avLst/>
          </a:prstGeom>
        </p:spPr>
        <p:txBody>
          <a:bodyPr/>
          <a:lstStyle/>
          <a:p>
            <a:fld id="{167E379E-23AA-5E4C-AE53-EC55C40327C8}" type="slidenum">
              <a:rPr lang="nb-NO" smtClean="0"/>
              <a:t>‹#›</a:t>
            </a:fld>
            <a:endParaRPr lang="nb-NO"/>
          </a:p>
        </p:txBody>
      </p:sp>
    </p:spTree>
    <p:extLst>
      <p:ext uri="{BB962C8B-B14F-4D97-AF65-F5344CB8AC3E}">
        <p14:creationId xmlns:p14="http://schemas.microsoft.com/office/powerpoint/2010/main" val="1686833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3551139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b-NO" dirty="0"/>
              <a:t>Klikk for å redigere tittelstil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b-NO" dirty="0"/>
              <a:t>Rediger tekststiler i malen
Andre nivå
Tredje nivå
Fjerde nivå
Femte nivå</a:t>
            </a:r>
            <a:endParaRPr lang="en-US" dirty="0"/>
          </a:p>
        </p:txBody>
      </p:sp>
      <p:pic>
        <p:nvPicPr>
          <p:cNvPr id="9" name="Bilde 8">
            <a:extLst>
              <a:ext uri="{FF2B5EF4-FFF2-40B4-BE49-F238E27FC236}">
                <a16:creationId xmlns:a16="http://schemas.microsoft.com/office/drawing/2014/main" id="{FE65B4BE-72C5-0240-A5CB-B79A7C54406B}"/>
              </a:ext>
            </a:extLst>
          </p:cNvPr>
          <p:cNvPicPr>
            <a:picLocks noChangeAspect="1"/>
          </p:cNvPicPr>
          <p:nvPr userDrawn="1"/>
        </p:nvPicPr>
        <p:blipFill>
          <a:blip r:embed="rId18"/>
          <a:stretch>
            <a:fillRect/>
          </a:stretch>
        </p:blipFill>
        <p:spPr>
          <a:xfrm>
            <a:off x="10799972" y="6172199"/>
            <a:ext cx="1195178" cy="553245"/>
          </a:xfrm>
          <a:prstGeom prst="rect">
            <a:avLst/>
          </a:prstGeom>
        </p:spPr>
      </p:pic>
      <p:sp>
        <p:nvSpPr>
          <p:cNvPr id="11" name="Rektangel 10">
            <a:extLst>
              <a:ext uri="{FF2B5EF4-FFF2-40B4-BE49-F238E27FC236}">
                <a16:creationId xmlns:a16="http://schemas.microsoft.com/office/drawing/2014/main" id="{01E4BA61-753E-DC4F-A123-749D7AA5D3F6}"/>
              </a:ext>
            </a:extLst>
          </p:cNvPr>
          <p:cNvSpPr/>
          <p:nvPr userDrawn="1"/>
        </p:nvSpPr>
        <p:spPr>
          <a:xfrm>
            <a:off x="0" y="0"/>
            <a:ext cx="406400" cy="6858000"/>
          </a:xfrm>
          <a:prstGeom prst="rect">
            <a:avLst/>
          </a:prstGeom>
          <a:solidFill>
            <a:srgbClr val="8781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pic>
        <p:nvPicPr>
          <p:cNvPr id="7" name="Bilde 6">
            <a:extLst>
              <a:ext uri="{FF2B5EF4-FFF2-40B4-BE49-F238E27FC236}">
                <a16:creationId xmlns:a16="http://schemas.microsoft.com/office/drawing/2014/main" id="{0CA6ADC3-3E59-5246-BCCB-A7DA5A2C716A}"/>
              </a:ext>
            </a:extLst>
          </p:cNvPr>
          <p:cNvPicPr>
            <a:picLocks noChangeAspect="1"/>
          </p:cNvPicPr>
          <p:nvPr userDrawn="1"/>
        </p:nvPicPr>
        <p:blipFill>
          <a:blip r:embed="rId19"/>
          <a:stretch>
            <a:fillRect/>
          </a:stretch>
        </p:blipFill>
        <p:spPr>
          <a:xfrm>
            <a:off x="11397561" y="6247099"/>
            <a:ext cx="553205" cy="91116"/>
          </a:xfrm>
          <a:prstGeom prst="rect">
            <a:avLst/>
          </a:prstGeom>
        </p:spPr>
      </p:pic>
    </p:spTree>
    <p:extLst>
      <p:ext uri="{BB962C8B-B14F-4D97-AF65-F5344CB8AC3E}">
        <p14:creationId xmlns:p14="http://schemas.microsoft.com/office/powerpoint/2010/main" val="273519926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forms.office.com/Pages/ResponsePage.aspx?id=DjjjtLRjmUeGVuZU87qMQaew1wSwjfFMoB-GUSEc3IlUNlY1Q0hYUElBWFlENVhKS0xEV01VWEdYMS4u" TargetMode="External"/><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b-NO" dirty="0" err="1"/>
              <a:t>ShadowBox</a:t>
            </a:r>
            <a:r>
              <a:rPr lang="nb-NO" dirty="0"/>
              <a:t> </a:t>
            </a:r>
            <a:r>
              <a:rPr lang="nb-NO" dirty="0" err="1"/>
              <a:t>template</a:t>
            </a:r>
            <a:endParaRPr lang="nb-NO" dirty="0"/>
          </a:p>
        </p:txBody>
      </p:sp>
      <p:sp>
        <p:nvSpPr>
          <p:cNvPr id="3" name="Subtitle 2"/>
          <p:cNvSpPr>
            <a:spLocks noGrp="1"/>
          </p:cNvSpPr>
          <p:nvPr>
            <p:ph type="subTitle" idx="1"/>
          </p:nvPr>
        </p:nvSpPr>
        <p:spPr/>
        <p:txBody>
          <a:bodyPr/>
          <a:lstStyle/>
          <a:p>
            <a:r>
              <a:rPr lang="nb-NO" dirty="0"/>
              <a:t>Klikk for å redigere undertittelstil i malen</a:t>
            </a:r>
            <a:endParaRPr lang="en-US" dirty="0"/>
          </a:p>
        </p:txBody>
      </p:sp>
      <p:sp>
        <p:nvSpPr>
          <p:cNvPr id="4" name="Slide Number Placeholder 3"/>
          <p:cNvSpPr>
            <a:spLocks noGrp="1"/>
          </p:cNvSpPr>
          <p:nvPr>
            <p:ph type="sldNum" sz="quarter" idx="12"/>
          </p:nvPr>
        </p:nvSpPr>
        <p:spPr>
          <a:xfrm>
            <a:off x="10058400" y="6356350"/>
            <a:ext cx="2133600" cy="365125"/>
          </a:xfrm>
          <a:prstGeom prst="rect">
            <a:avLst/>
          </a:prstGeom>
        </p:spPr>
        <p:txBody>
          <a:bodyPr vert="horz" lIns="91440" tIns="45720" rIns="91440" bIns="45720" rtlCol="0" anchor="ctr"/>
          <a:lstStyle>
            <a:defPPr>
              <a:defRPr lang="nb-NO"/>
            </a:defPPr>
            <a:lvl1pPr algn="r" rtl="0" fontAlgn="base">
              <a:spcBef>
                <a:spcPct val="0"/>
              </a:spcBef>
              <a:spcAft>
                <a:spcPct val="0"/>
              </a:spcAft>
              <a:defRPr sz="1200" kern="1200">
                <a:solidFill>
                  <a:schemeClr val="tx1">
                    <a:tint val="75000"/>
                  </a:schemeClr>
                </a:solidFill>
                <a:latin typeface="Arial" charset="0"/>
                <a:ea typeface="ＭＳ Ｐゴシック" charset="0"/>
                <a:cs typeface="+mn-cs"/>
              </a:defRPr>
            </a:lvl1pPr>
            <a:lvl2pPr marL="457200" algn="l" rtl="0" fontAlgn="base">
              <a:spcBef>
                <a:spcPct val="0"/>
              </a:spcBef>
              <a:spcAft>
                <a:spcPct val="0"/>
              </a:spcAft>
              <a:defRPr kern="1200">
                <a:solidFill>
                  <a:schemeClr val="tx1"/>
                </a:solidFill>
                <a:latin typeface="Arial" charset="0"/>
                <a:ea typeface="ＭＳ Ｐゴシック" charset="0"/>
                <a:cs typeface="+mn-cs"/>
              </a:defRPr>
            </a:lvl2pPr>
            <a:lvl3pPr marL="914400" algn="l" rtl="0" fontAlgn="base">
              <a:spcBef>
                <a:spcPct val="0"/>
              </a:spcBef>
              <a:spcAft>
                <a:spcPct val="0"/>
              </a:spcAft>
              <a:defRPr kern="1200">
                <a:solidFill>
                  <a:schemeClr val="tx1"/>
                </a:solidFill>
                <a:latin typeface="Arial" charset="0"/>
                <a:ea typeface="ＭＳ Ｐゴシック" charset="0"/>
                <a:cs typeface="+mn-cs"/>
              </a:defRPr>
            </a:lvl3pPr>
            <a:lvl4pPr marL="1371600" algn="l" rtl="0" fontAlgn="base">
              <a:spcBef>
                <a:spcPct val="0"/>
              </a:spcBef>
              <a:spcAft>
                <a:spcPct val="0"/>
              </a:spcAft>
              <a:defRPr kern="1200">
                <a:solidFill>
                  <a:schemeClr val="tx1"/>
                </a:solidFill>
                <a:latin typeface="Arial" charset="0"/>
                <a:ea typeface="ＭＳ Ｐゴシック" charset="0"/>
                <a:cs typeface="+mn-cs"/>
              </a:defRPr>
            </a:lvl4pPr>
            <a:lvl5pPr marL="1828800" algn="l" rtl="0" fontAlgn="base">
              <a:spcBef>
                <a:spcPct val="0"/>
              </a:spcBef>
              <a:spcAft>
                <a:spcPct val="0"/>
              </a:spcAft>
              <a:defRPr kern="1200">
                <a:solidFill>
                  <a:schemeClr val="tx1"/>
                </a:solidFill>
                <a:latin typeface="Arial" charset="0"/>
                <a:ea typeface="ＭＳ Ｐゴシック" charset="0"/>
                <a:cs typeface="+mn-cs"/>
              </a:defRPr>
            </a:lvl5pPr>
            <a:lvl6pPr marL="2286000" algn="l" defTabSz="457200" rtl="0" eaLnBrk="1" latinLnBrk="0" hangingPunct="1">
              <a:defRPr kern="1200">
                <a:solidFill>
                  <a:schemeClr val="tx1"/>
                </a:solidFill>
                <a:latin typeface="Arial" charset="0"/>
                <a:ea typeface="ＭＳ Ｐゴシック" charset="0"/>
                <a:cs typeface="+mn-cs"/>
              </a:defRPr>
            </a:lvl6pPr>
            <a:lvl7pPr marL="2743200" algn="l" defTabSz="457200" rtl="0" eaLnBrk="1" latinLnBrk="0" hangingPunct="1">
              <a:defRPr kern="1200">
                <a:solidFill>
                  <a:schemeClr val="tx1"/>
                </a:solidFill>
                <a:latin typeface="Arial" charset="0"/>
                <a:ea typeface="ＭＳ Ｐゴシック" charset="0"/>
                <a:cs typeface="+mn-cs"/>
              </a:defRPr>
            </a:lvl7pPr>
            <a:lvl8pPr marL="3200400" algn="l" defTabSz="457200" rtl="0" eaLnBrk="1" latinLnBrk="0" hangingPunct="1">
              <a:defRPr kern="1200">
                <a:solidFill>
                  <a:schemeClr val="tx1"/>
                </a:solidFill>
                <a:latin typeface="Arial" charset="0"/>
                <a:ea typeface="ＭＳ Ｐゴシック" charset="0"/>
                <a:cs typeface="+mn-cs"/>
              </a:defRPr>
            </a:lvl8pPr>
            <a:lvl9pPr marL="3657600" algn="l" defTabSz="457200" rtl="0" eaLnBrk="1" latinLnBrk="0" hangingPunct="1">
              <a:defRPr kern="1200">
                <a:solidFill>
                  <a:schemeClr val="tx1"/>
                </a:solidFill>
                <a:latin typeface="Arial" charset="0"/>
                <a:ea typeface="ＭＳ Ｐゴシック" charset="0"/>
                <a:cs typeface="+mn-cs"/>
              </a:defRPr>
            </a:lvl9pPr>
          </a:lstStyle>
          <a:p>
            <a:fld id="{560E9DB6-72CD-6540-8455-535C70735575}" type="slidenum">
              <a:rPr lang="nb-NO" smtClean="0"/>
              <a:pPr/>
              <a:t>1</a:t>
            </a:fld>
            <a:endParaRPr lang="nb-NO"/>
          </a:p>
        </p:txBody>
      </p:sp>
    </p:spTree>
    <p:extLst>
      <p:ext uri="{BB962C8B-B14F-4D97-AF65-F5344CB8AC3E}">
        <p14:creationId xmlns:p14="http://schemas.microsoft.com/office/powerpoint/2010/main" val="4121363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E69C2E1-8F88-4C1D-B3E2-CFEFB4F8194B}"/>
              </a:ext>
            </a:extLst>
          </p:cNvPr>
          <p:cNvSpPr>
            <a:spLocks noGrp="1"/>
          </p:cNvSpPr>
          <p:nvPr>
            <p:ph idx="1"/>
          </p:nvPr>
        </p:nvSpPr>
        <p:spPr/>
        <p:txBody>
          <a:bodyPr/>
          <a:lstStyle/>
          <a:p>
            <a:r>
              <a:rPr lang="en-AU" dirty="0"/>
              <a:t>Insert video here, or synthesised text where you summarise the expert opinions for the participants. (This latter part is a major job, with a lot of text to deal with).</a:t>
            </a:r>
          </a:p>
        </p:txBody>
      </p:sp>
      <p:sp>
        <p:nvSpPr>
          <p:cNvPr id="2" name="Title 1">
            <a:extLst>
              <a:ext uri="{FF2B5EF4-FFF2-40B4-BE49-F238E27FC236}">
                <a16:creationId xmlns:a16="http://schemas.microsoft.com/office/drawing/2014/main" id="{55161300-1955-40A4-A24B-2148968A9B0C}"/>
              </a:ext>
            </a:extLst>
          </p:cNvPr>
          <p:cNvSpPr>
            <a:spLocks noGrp="1"/>
          </p:cNvSpPr>
          <p:nvPr>
            <p:ph type="title"/>
          </p:nvPr>
        </p:nvSpPr>
        <p:spPr/>
        <p:txBody>
          <a:bodyPr/>
          <a:lstStyle/>
          <a:p>
            <a:r>
              <a:rPr lang="nb-NO" dirty="0"/>
              <a:t>Expert opinion 3</a:t>
            </a:r>
          </a:p>
        </p:txBody>
      </p:sp>
    </p:spTree>
    <p:extLst>
      <p:ext uri="{BB962C8B-B14F-4D97-AF65-F5344CB8AC3E}">
        <p14:creationId xmlns:p14="http://schemas.microsoft.com/office/powerpoint/2010/main" val="640170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811AA3A-8608-4BDC-90AE-84D35BEE2291}"/>
              </a:ext>
            </a:extLst>
          </p:cNvPr>
          <p:cNvSpPr>
            <a:spLocks noGrp="1"/>
          </p:cNvSpPr>
          <p:nvPr>
            <p:ph type="title"/>
          </p:nvPr>
        </p:nvSpPr>
        <p:spPr/>
        <p:txBody>
          <a:bodyPr/>
          <a:lstStyle/>
          <a:p>
            <a:r>
              <a:rPr lang="en-AU" dirty="0"/>
              <a:t>Box 4 Scenario description</a:t>
            </a:r>
          </a:p>
        </p:txBody>
      </p:sp>
      <p:sp>
        <p:nvSpPr>
          <p:cNvPr id="2" name="Content Placeholder 1">
            <a:extLst>
              <a:ext uri="{FF2B5EF4-FFF2-40B4-BE49-F238E27FC236}">
                <a16:creationId xmlns:a16="http://schemas.microsoft.com/office/drawing/2014/main" id="{EECA00EA-A4E4-4716-AF50-3F74260C0ED7}"/>
              </a:ext>
            </a:extLst>
          </p:cNvPr>
          <p:cNvSpPr>
            <a:spLocks noGrp="1"/>
          </p:cNvSpPr>
          <p:nvPr>
            <p:ph sz="half" idx="1"/>
          </p:nvPr>
        </p:nvSpPr>
        <p:spPr/>
        <p:txBody>
          <a:bodyPr/>
          <a:lstStyle/>
          <a:p>
            <a:r>
              <a:rPr lang="en-AU" u="sng" dirty="0"/>
              <a:t>Short, punctual and concise </a:t>
            </a:r>
            <a:r>
              <a:rPr lang="en-AU" dirty="0"/>
              <a:t>description of scenarios up until the fourth decision/discussion point. </a:t>
            </a:r>
          </a:p>
        </p:txBody>
      </p:sp>
      <p:sp>
        <p:nvSpPr>
          <p:cNvPr id="5" name="Content Placeholder 4">
            <a:extLst>
              <a:ext uri="{FF2B5EF4-FFF2-40B4-BE49-F238E27FC236}">
                <a16:creationId xmlns:a16="http://schemas.microsoft.com/office/drawing/2014/main" id="{25733BE4-7922-4A6D-9A23-48E568FCDE7A}"/>
              </a:ext>
            </a:extLst>
          </p:cNvPr>
          <p:cNvSpPr>
            <a:spLocks noGrp="1"/>
          </p:cNvSpPr>
          <p:nvPr>
            <p:ph sz="half" idx="2"/>
          </p:nvPr>
        </p:nvSpPr>
        <p:spPr/>
        <p:txBody>
          <a:bodyPr/>
          <a:lstStyle/>
          <a:p>
            <a:r>
              <a:rPr lang="en-AU" dirty="0"/>
              <a:t>Insert a picture her that illustrates the clinical situation you describe in the text. You can also use video.</a:t>
            </a:r>
            <a:endParaRPr lang="nb-NO" dirty="0"/>
          </a:p>
        </p:txBody>
      </p:sp>
    </p:spTree>
    <p:extLst>
      <p:ext uri="{BB962C8B-B14F-4D97-AF65-F5344CB8AC3E}">
        <p14:creationId xmlns:p14="http://schemas.microsoft.com/office/powerpoint/2010/main" val="3998550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E69C2E1-8F88-4C1D-B3E2-CFEFB4F8194B}"/>
              </a:ext>
            </a:extLst>
          </p:cNvPr>
          <p:cNvSpPr>
            <a:spLocks noGrp="1"/>
          </p:cNvSpPr>
          <p:nvPr>
            <p:ph idx="1"/>
          </p:nvPr>
        </p:nvSpPr>
        <p:spPr/>
        <p:txBody>
          <a:bodyPr/>
          <a:lstStyle/>
          <a:p>
            <a:r>
              <a:rPr lang="en-AU" dirty="0"/>
              <a:t>Insert video here, or synthesised text where you summarise the expert opinions for the participants. (This latter part is a major job, with a lot of text to deal with).</a:t>
            </a:r>
          </a:p>
        </p:txBody>
      </p:sp>
      <p:sp>
        <p:nvSpPr>
          <p:cNvPr id="2" name="Title 1">
            <a:extLst>
              <a:ext uri="{FF2B5EF4-FFF2-40B4-BE49-F238E27FC236}">
                <a16:creationId xmlns:a16="http://schemas.microsoft.com/office/drawing/2014/main" id="{55161300-1955-40A4-A24B-2148968A9B0C}"/>
              </a:ext>
            </a:extLst>
          </p:cNvPr>
          <p:cNvSpPr>
            <a:spLocks noGrp="1"/>
          </p:cNvSpPr>
          <p:nvPr>
            <p:ph type="title"/>
          </p:nvPr>
        </p:nvSpPr>
        <p:spPr/>
        <p:txBody>
          <a:bodyPr/>
          <a:lstStyle/>
          <a:p>
            <a:r>
              <a:rPr lang="nb-NO" dirty="0"/>
              <a:t>Expert opinion 4</a:t>
            </a:r>
          </a:p>
        </p:txBody>
      </p:sp>
    </p:spTree>
    <p:extLst>
      <p:ext uri="{BB962C8B-B14F-4D97-AF65-F5344CB8AC3E}">
        <p14:creationId xmlns:p14="http://schemas.microsoft.com/office/powerpoint/2010/main" val="27768014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811AA3A-8608-4BDC-90AE-84D35BEE2291}"/>
              </a:ext>
            </a:extLst>
          </p:cNvPr>
          <p:cNvSpPr>
            <a:spLocks noGrp="1"/>
          </p:cNvSpPr>
          <p:nvPr>
            <p:ph type="title"/>
          </p:nvPr>
        </p:nvSpPr>
        <p:spPr/>
        <p:txBody>
          <a:bodyPr/>
          <a:lstStyle/>
          <a:p>
            <a:r>
              <a:rPr lang="en-AU" dirty="0"/>
              <a:t>Box 5 Scenario description - completion</a:t>
            </a:r>
          </a:p>
        </p:txBody>
      </p:sp>
      <p:sp>
        <p:nvSpPr>
          <p:cNvPr id="2" name="Content Placeholder 1">
            <a:extLst>
              <a:ext uri="{FF2B5EF4-FFF2-40B4-BE49-F238E27FC236}">
                <a16:creationId xmlns:a16="http://schemas.microsoft.com/office/drawing/2014/main" id="{EECA00EA-A4E4-4716-AF50-3F74260C0ED7}"/>
              </a:ext>
            </a:extLst>
          </p:cNvPr>
          <p:cNvSpPr>
            <a:spLocks noGrp="1"/>
          </p:cNvSpPr>
          <p:nvPr>
            <p:ph sz="half" idx="1"/>
          </p:nvPr>
        </p:nvSpPr>
        <p:spPr/>
        <p:txBody>
          <a:bodyPr/>
          <a:lstStyle/>
          <a:p>
            <a:r>
              <a:rPr lang="en-AU" u="sng" dirty="0"/>
              <a:t>Short, punctual and concise </a:t>
            </a:r>
            <a:r>
              <a:rPr lang="en-AU" dirty="0"/>
              <a:t>description of scenarios up until the fifth decision/discussion point. </a:t>
            </a:r>
          </a:p>
        </p:txBody>
      </p:sp>
      <p:sp>
        <p:nvSpPr>
          <p:cNvPr id="5" name="Content Placeholder 4">
            <a:extLst>
              <a:ext uri="{FF2B5EF4-FFF2-40B4-BE49-F238E27FC236}">
                <a16:creationId xmlns:a16="http://schemas.microsoft.com/office/drawing/2014/main" id="{25733BE4-7922-4A6D-9A23-48E568FCDE7A}"/>
              </a:ext>
            </a:extLst>
          </p:cNvPr>
          <p:cNvSpPr>
            <a:spLocks noGrp="1"/>
          </p:cNvSpPr>
          <p:nvPr>
            <p:ph sz="half" idx="2"/>
          </p:nvPr>
        </p:nvSpPr>
        <p:spPr/>
        <p:txBody>
          <a:bodyPr/>
          <a:lstStyle/>
          <a:p>
            <a:r>
              <a:rPr lang="en-AU" dirty="0"/>
              <a:t>Insert a picture her that illustrates the clinical situation you describe in the text. You can also use video.</a:t>
            </a:r>
          </a:p>
        </p:txBody>
      </p:sp>
    </p:spTree>
    <p:extLst>
      <p:ext uri="{BB962C8B-B14F-4D97-AF65-F5344CB8AC3E}">
        <p14:creationId xmlns:p14="http://schemas.microsoft.com/office/powerpoint/2010/main" val="39262385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E69C2E1-8F88-4C1D-B3E2-CFEFB4F8194B}"/>
              </a:ext>
            </a:extLst>
          </p:cNvPr>
          <p:cNvSpPr>
            <a:spLocks noGrp="1"/>
          </p:cNvSpPr>
          <p:nvPr>
            <p:ph idx="1"/>
          </p:nvPr>
        </p:nvSpPr>
        <p:spPr/>
        <p:txBody>
          <a:bodyPr/>
          <a:lstStyle/>
          <a:p>
            <a:r>
              <a:rPr lang="en-AU" dirty="0"/>
              <a:t>Insert video here, or synthesised text where you summarise the expert opinions for the participants. (This latter part is a major job, with a lot of text to deal with).</a:t>
            </a:r>
          </a:p>
        </p:txBody>
      </p:sp>
      <p:sp>
        <p:nvSpPr>
          <p:cNvPr id="2" name="Title 1">
            <a:extLst>
              <a:ext uri="{FF2B5EF4-FFF2-40B4-BE49-F238E27FC236}">
                <a16:creationId xmlns:a16="http://schemas.microsoft.com/office/drawing/2014/main" id="{55161300-1955-40A4-A24B-2148968A9B0C}"/>
              </a:ext>
            </a:extLst>
          </p:cNvPr>
          <p:cNvSpPr>
            <a:spLocks noGrp="1"/>
          </p:cNvSpPr>
          <p:nvPr>
            <p:ph type="title"/>
          </p:nvPr>
        </p:nvSpPr>
        <p:spPr/>
        <p:txBody>
          <a:bodyPr/>
          <a:lstStyle/>
          <a:p>
            <a:r>
              <a:rPr lang="nb-NO" dirty="0"/>
              <a:t>Expert opinion 5</a:t>
            </a:r>
          </a:p>
        </p:txBody>
      </p:sp>
    </p:spTree>
    <p:extLst>
      <p:ext uri="{BB962C8B-B14F-4D97-AF65-F5344CB8AC3E}">
        <p14:creationId xmlns:p14="http://schemas.microsoft.com/office/powerpoint/2010/main" val="27295631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8787056-056B-43EE-8A7C-E634731A67D8}"/>
              </a:ext>
            </a:extLst>
          </p:cNvPr>
          <p:cNvSpPr>
            <a:spLocks noGrp="1"/>
          </p:cNvSpPr>
          <p:nvPr>
            <p:ph type="title"/>
          </p:nvPr>
        </p:nvSpPr>
        <p:spPr/>
        <p:txBody>
          <a:bodyPr/>
          <a:lstStyle/>
          <a:p>
            <a:r>
              <a:rPr lang="en-AU" dirty="0" err="1"/>
              <a:t>ShadowBox</a:t>
            </a:r>
            <a:r>
              <a:rPr lang="en-AU" dirty="0"/>
              <a:t> completed</a:t>
            </a:r>
          </a:p>
        </p:txBody>
      </p:sp>
      <p:pic>
        <p:nvPicPr>
          <p:cNvPr id="5" name="Content Placeholder 4" descr="A picture containing indoor, black, piece&#10;&#10;Description generated with high confidence">
            <a:extLst>
              <a:ext uri="{FF2B5EF4-FFF2-40B4-BE49-F238E27FC236}">
                <a16:creationId xmlns:a16="http://schemas.microsoft.com/office/drawing/2014/main" id="{B97C5B54-B2A5-412D-9DA3-BF932E1E0847}"/>
              </a:ext>
            </a:extLst>
          </p:cNvPr>
          <p:cNvPicPr>
            <a:picLocks noGrp="1" noChangeAspect="1"/>
          </p:cNvPicPr>
          <p:nvPr>
            <p:ph sz="half" idx="1"/>
          </p:nvPr>
        </p:nvPicPr>
        <p:blipFill>
          <a:blip r:embed="rId2"/>
          <a:stretch>
            <a:fillRect/>
          </a:stretch>
        </p:blipFill>
        <p:spPr>
          <a:xfrm>
            <a:off x="828675" y="2160588"/>
            <a:ext cx="3881437" cy="3881437"/>
          </a:xfrm>
        </p:spPr>
      </p:pic>
      <p:sp>
        <p:nvSpPr>
          <p:cNvPr id="6" name="Content Placeholder 5">
            <a:extLst>
              <a:ext uri="{FF2B5EF4-FFF2-40B4-BE49-F238E27FC236}">
                <a16:creationId xmlns:a16="http://schemas.microsoft.com/office/drawing/2014/main" id="{C2BD0B4B-4910-44E3-A3AB-16E07AF9D066}"/>
              </a:ext>
            </a:extLst>
          </p:cNvPr>
          <p:cNvSpPr>
            <a:spLocks noGrp="1"/>
          </p:cNvSpPr>
          <p:nvPr>
            <p:ph sz="half" idx="2"/>
          </p:nvPr>
        </p:nvSpPr>
        <p:spPr>
          <a:xfrm>
            <a:off x="5089970" y="1583141"/>
            <a:ext cx="5118556" cy="3344460"/>
          </a:xfrm>
        </p:spPr>
        <p:txBody>
          <a:bodyPr>
            <a:normAutofit/>
          </a:bodyPr>
          <a:lstStyle/>
          <a:p>
            <a:r>
              <a:rPr lang="en-AU" dirty="0"/>
              <a:t>Use the QR code to give us an evaluation of the training so we can make it better for our participants. </a:t>
            </a:r>
          </a:p>
          <a:p>
            <a:r>
              <a:rPr lang="en-AU" dirty="0"/>
              <a:t>The evaluation comprises 5 simple questions and does not take many minutes to complete. You can also use this link: </a:t>
            </a:r>
            <a:r>
              <a:rPr lang="en-AU" dirty="0">
                <a:hlinkClick r:id="rId3"/>
              </a:rPr>
              <a:t>Evaluation form</a:t>
            </a:r>
            <a:endParaRPr lang="en-AU" dirty="0"/>
          </a:p>
        </p:txBody>
      </p:sp>
    </p:spTree>
    <p:extLst>
      <p:ext uri="{BB962C8B-B14F-4D97-AF65-F5344CB8AC3E}">
        <p14:creationId xmlns:p14="http://schemas.microsoft.com/office/powerpoint/2010/main" val="1794467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EDEC76-C652-43A5-83E4-02526739B7A9}"/>
              </a:ext>
            </a:extLst>
          </p:cNvPr>
          <p:cNvSpPr>
            <a:spLocks noGrp="1"/>
          </p:cNvSpPr>
          <p:nvPr>
            <p:ph idx="1"/>
          </p:nvPr>
        </p:nvSpPr>
        <p:spPr/>
        <p:txBody>
          <a:bodyPr>
            <a:normAutofit/>
          </a:bodyPr>
          <a:lstStyle/>
          <a:p>
            <a:r>
              <a:rPr lang="en-GB" dirty="0"/>
              <a:t>It’s important that you, as a </a:t>
            </a:r>
            <a:r>
              <a:rPr lang="en-GB" dirty="0" err="1"/>
              <a:t>ShadowBox</a:t>
            </a:r>
            <a:r>
              <a:rPr lang="en-GB" dirty="0"/>
              <a:t> training participant, understand that the opinions expressed by experts are not evidence-based treatment recommendations. Opinions expressed are to give you as participants an insight into how experts think about clinical challenges in the same situation as you are working on. </a:t>
            </a:r>
          </a:p>
          <a:p>
            <a:r>
              <a:rPr lang="en-GB" dirty="0"/>
              <a:t>Neither experts nor SAFER can be held responsible for those choices made in this theoretical presentation of the clinical situation. </a:t>
            </a:r>
          </a:p>
        </p:txBody>
      </p:sp>
      <p:sp>
        <p:nvSpPr>
          <p:cNvPr id="3" name="Title 2">
            <a:extLst>
              <a:ext uri="{FF2B5EF4-FFF2-40B4-BE49-F238E27FC236}">
                <a16:creationId xmlns:a16="http://schemas.microsoft.com/office/drawing/2014/main" id="{5C3FF19B-9619-44AC-849D-B8847F6E3650}"/>
              </a:ext>
            </a:extLst>
          </p:cNvPr>
          <p:cNvSpPr>
            <a:spLocks noGrp="1"/>
          </p:cNvSpPr>
          <p:nvPr>
            <p:ph type="title"/>
          </p:nvPr>
        </p:nvSpPr>
        <p:spPr/>
        <p:txBody>
          <a:bodyPr/>
          <a:lstStyle/>
          <a:p>
            <a:r>
              <a:rPr lang="nb-NO" dirty="0" err="1"/>
              <a:t>Disclaimer</a:t>
            </a:r>
            <a:endParaRPr lang="nb-NO" dirty="0"/>
          </a:p>
        </p:txBody>
      </p:sp>
    </p:spTree>
    <p:extLst>
      <p:ext uri="{BB962C8B-B14F-4D97-AF65-F5344CB8AC3E}">
        <p14:creationId xmlns:p14="http://schemas.microsoft.com/office/powerpoint/2010/main" val="796078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D431483-D935-4E3A-B2DD-1A81920B2755}"/>
              </a:ext>
            </a:extLst>
          </p:cNvPr>
          <p:cNvSpPr>
            <a:spLocks noGrp="1"/>
          </p:cNvSpPr>
          <p:nvPr>
            <p:ph type="title"/>
          </p:nvPr>
        </p:nvSpPr>
        <p:spPr/>
        <p:txBody>
          <a:bodyPr/>
          <a:lstStyle/>
          <a:p>
            <a:endParaRPr lang="nb-NO" dirty="0"/>
          </a:p>
        </p:txBody>
      </p:sp>
      <p:sp>
        <p:nvSpPr>
          <p:cNvPr id="6" name="Content Placeholder 5">
            <a:extLst>
              <a:ext uri="{FF2B5EF4-FFF2-40B4-BE49-F238E27FC236}">
                <a16:creationId xmlns:a16="http://schemas.microsoft.com/office/drawing/2014/main" id="{F7C43CC2-23FA-4CC5-ADA9-A045510C9226}"/>
              </a:ext>
            </a:extLst>
          </p:cNvPr>
          <p:cNvSpPr>
            <a:spLocks noGrp="1"/>
          </p:cNvSpPr>
          <p:nvPr>
            <p:ph idx="1"/>
          </p:nvPr>
        </p:nvSpPr>
        <p:spPr>
          <a:xfrm>
            <a:off x="677333" y="1309035"/>
            <a:ext cx="9698701" cy="4732327"/>
          </a:xfrm>
        </p:spPr>
        <p:txBody>
          <a:bodyPr>
            <a:normAutofit lnSpcReduction="10000"/>
          </a:bodyPr>
          <a:lstStyle/>
          <a:p>
            <a:pPr fontAlgn="base"/>
            <a:r>
              <a:rPr lang="en-GB" dirty="0"/>
              <a:t>The training setup has been developed to give an insight into how to solve problems, compared to how “experts” and guidelines would address similar situations.</a:t>
            </a:r>
          </a:p>
          <a:p>
            <a:pPr fontAlgn="base"/>
            <a:r>
              <a:rPr lang="en-GB" dirty="0"/>
              <a:t>Join with several other colleagues and work through the case. There will be critical points during the scenario where we “stop the clock” and you discuss what you would have done, what you would have thought about and what you would emphasise.</a:t>
            </a:r>
          </a:p>
          <a:p>
            <a:pPr fontAlgn="base"/>
            <a:r>
              <a:rPr lang="en-GB" dirty="0"/>
              <a:t>When you have worked out an answer, you will be presented with an “expert opinion”. It isn’t certain your answers and what you considered important is in total harmony with experts’ opinions. This will give new insights and further reflections. It could also be that your answers contain aspects that experts </a:t>
            </a:r>
            <a:r>
              <a:rPr lang="en-GB" dirty="0" err="1"/>
              <a:t>havn’t</a:t>
            </a:r>
            <a:r>
              <a:rPr lang="en-GB" dirty="0"/>
              <a:t> considered. Regardless, it will  be educational.</a:t>
            </a:r>
          </a:p>
        </p:txBody>
      </p:sp>
    </p:spTree>
    <p:extLst>
      <p:ext uri="{BB962C8B-B14F-4D97-AF65-F5344CB8AC3E}">
        <p14:creationId xmlns:p14="http://schemas.microsoft.com/office/powerpoint/2010/main" val="2603372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811AA3A-8608-4BDC-90AE-84D35BEE2291}"/>
              </a:ext>
            </a:extLst>
          </p:cNvPr>
          <p:cNvSpPr>
            <a:spLocks noGrp="1"/>
          </p:cNvSpPr>
          <p:nvPr>
            <p:ph type="title"/>
          </p:nvPr>
        </p:nvSpPr>
        <p:spPr/>
        <p:txBody>
          <a:bodyPr/>
          <a:lstStyle/>
          <a:p>
            <a:r>
              <a:rPr lang="nb-NO" dirty="0"/>
              <a:t>Box 1 Scenario </a:t>
            </a:r>
            <a:r>
              <a:rPr lang="nb-NO" dirty="0" err="1"/>
              <a:t>introduction</a:t>
            </a:r>
            <a:endParaRPr lang="nb-NO" dirty="0"/>
          </a:p>
        </p:txBody>
      </p:sp>
      <p:sp>
        <p:nvSpPr>
          <p:cNvPr id="2" name="Content Placeholder 1">
            <a:extLst>
              <a:ext uri="{FF2B5EF4-FFF2-40B4-BE49-F238E27FC236}">
                <a16:creationId xmlns:a16="http://schemas.microsoft.com/office/drawing/2014/main" id="{EECA00EA-A4E4-4716-AF50-3F74260C0ED7}"/>
              </a:ext>
            </a:extLst>
          </p:cNvPr>
          <p:cNvSpPr>
            <a:spLocks noGrp="1"/>
          </p:cNvSpPr>
          <p:nvPr>
            <p:ph sz="half" idx="1"/>
          </p:nvPr>
        </p:nvSpPr>
        <p:spPr/>
        <p:txBody>
          <a:bodyPr/>
          <a:lstStyle/>
          <a:p>
            <a:r>
              <a:rPr lang="en-AU" u="sng" dirty="0"/>
              <a:t>Short, punctual and concise </a:t>
            </a:r>
            <a:r>
              <a:rPr lang="en-AU" dirty="0"/>
              <a:t>description of scenarios up until the first decision/discussion point. </a:t>
            </a:r>
          </a:p>
        </p:txBody>
      </p:sp>
      <p:sp>
        <p:nvSpPr>
          <p:cNvPr id="5" name="Content Placeholder 4">
            <a:extLst>
              <a:ext uri="{FF2B5EF4-FFF2-40B4-BE49-F238E27FC236}">
                <a16:creationId xmlns:a16="http://schemas.microsoft.com/office/drawing/2014/main" id="{25733BE4-7922-4A6D-9A23-48E568FCDE7A}"/>
              </a:ext>
            </a:extLst>
          </p:cNvPr>
          <p:cNvSpPr>
            <a:spLocks noGrp="1"/>
          </p:cNvSpPr>
          <p:nvPr>
            <p:ph sz="half" idx="2"/>
          </p:nvPr>
        </p:nvSpPr>
        <p:spPr/>
        <p:txBody>
          <a:bodyPr/>
          <a:lstStyle/>
          <a:p>
            <a:r>
              <a:rPr lang="en-AU" dirty="0"/>
              <a:t>Insert a picture her that illustrates the clinical situation you describe in the text. You can also use video</a:t>
            </a:r>
            <a:r>
              <a:rPr lang="nb-NO" dirty="0"/>
              <a:t>. </a:t>
            </a:r>
          </a:p>
        </p:txBody>
      </p:sp>
    </p:spTree>
    <p:extLst>
      <p:ext uri="{BB962C8B-B14F-4D97-AF65-F5344CB8AC3E}">
        <p14:creationId xmlns:p14="http://schemas.microsoft.com/office/powerpoint/2010/main" val="1106914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8BCCBF2-31C7-4AEC-9D08-52F0BDE9E8FE}"/>
              </a:ext>
            </a:extLst>
          </p:cNvPr>
          <p:cNvSpPr>
            <a:spLocks noGrp="1"/>
          </p:cNvSpPr>
          <p:nvPr>
            <p:ph idx="1"/>
          </p:nvPr>
        </p:nvSpPr>
        <p:spPr/>
        <p:txBody>
          <a:bodyPr/>
          <a:lstStyle/>
          <a:p>
            <a:r>
              <a:rPr lang="en-AU" dirty="0"/>
              <a:t>Present one or two questions to be discussed by the participants with one or several colleagues. </a:t>
            </a:r>
          </a:p>
        </p:txBody>
      </p:sp>
      <p:sp>
        <p:nvSpPr>
          <p:cNvPr id="3" name="Title 2">
            <a:extLst>
              <a:ext uri="{FF2B5EF4-FFF2-40B4-BE49-F238E27FC236}">
                <a16:creationId xmlns:a16="http://schemas.microsoft.com/office/drawing/2014/main" id="{70BC9CF5-7694-44BE-B82C-368E6C34BD0A}"/>
              </a:ext>
            </a:extLst>
          </p:cNvPr>
          <p:cNvSpPr>
            <a:spLocks noGrp="1"/>
          </p:cNvSpPr>
          <p:nvPr>
            <p:ph type="title"/>
          </p:nvPr>
        </p:nvSpPr>
        <p:spPr/>
        <p:txBody>
          <a:bodyPr/>
          <a:lstStyle/>
          <a:p>
            <a:r>
              <a:rPr lang="nb-NO" dirty="0"/>
              <a:t>Box 2 First questions for </a:t>
            </a:r>
            <a:r>
              <a:rPr lang="nb-NO" dirty="0" err="1"/>
              <a:t>discussion</a:t>
            </a:r>
            <a:endParaRPr lang="nb-NO" dirty="0"/>
          </a:p>
        </p:txBody>
      </p:sp>
    </p:spTree>
    <p:extLst>
      <p:ext uri="{BB962C8B-B14F-4D97-AF65-F5344CB8AC3E}">
        <p14:creationId xmlns:p14="http://schemas.microsoft.com/office/powerpoint/2010/main" val="1722704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EC631E-C9EE-48E0-81B7-B48790D098E6}"/>
              </a:ext>
            </a:extLst>
          </p:cNvPr>
          <p:cNvSpPr>
            <a:spLocks noGrp="1"/>
          </p:cNvSpPr>
          <p:nvPr>
            <p:ph idx="1"/>
          </p:nvPr>
        </p:nvSpPr>
        <p:spPr/>
        <p:txBody>
          <a:bodyPr/>
          <a:lstStyle/>
          <a:p>
            <a:r>
              <a:rPr lang="en-AU" dirty="0"/>
              <a:t>Insert video here, or synthesised text where you summarise the expert opinions for the participants. (This latter part is a major job, with a lot of text to deal with).</a:t>
            </a:r>
          </a:p>
        </p:txBody>
      </p:sp>
      <p:sp>
        <p:nvSpPr>
          <p:cNvPr id="3" name="Title 2">
            <a:extLst>
              <a:ext uri="{FF2B5EF4-FFF2-40B4-BE49-F238E27FC236}">
                <a16:creationId xmlns:a16="http://schemas.microsoft.com/office/drawing/2014/main" id="{82C8A2F3-89C9-4524-8F9A-223C5BB30D86}"/>
              </a:ext>
            </a:extLst>
          </p:cNvPr>
          <p:cNvSpPr>
            <a:spLocks noGrp="1"/>
          </p:cNvSpPr>
          <p:nvPr>
            <p:ph type="title"/>
          </p:nvPr>
        </p:nvSpPr>
        <p:spPr/>
        <p:txBody>
          <a:bodyPr/>
          <a:lstStyle/>
          <a:p>
            <a:r>
              <a:rPr lang="nb-NO" dirty="0"/>
              <a:t>Expert opinion 1</a:t>
            </a:r>
          </a:p>
        </p:txBody>
      </p:sp>
    </p:spTree>
    <p:extLst>
      <p:ext uri="{BB962C8B-B14F-4D97-AF65-F5344CB8AC3E}">
        <p14:creationId xmlns:p14="http://schemas.microsoft.com/office/powerpoint/2010/main" val="2911378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811AA3A-8608-4BDC-90AE-84D35BEE2291}"/>
              </a:ext>
            </a:extLst>
          </p:cNvPr>
          <p:cNvSpPr>
            <a:spLocks noGrp="1"/>
          </p:cNvSpPr>
          <p:nvPr>
            <p:ph type="title"/>
          </p:nvPr>
        </p:nvSpPr>
        <p:spPr/>
        <p:txBody>
          <a:bodyPr/>
          <a:lstStyle/>
          <a:p>
            <a:r>
              <a:rPr lang="en-AU" dirty="0"/>
              <a:t>Box 2 Scenario description</a:t>
            </a:r>
          </a:p>
        </p:txBody>
      </p:sp>
      <p:sp>
        <p:nvSpPr>
          <p:cNvPr id="2" name="Content Placeholder 1">
            <a:extLst>
              <a:ext uri="{FF2B5EF4-FFF2-40B4-BE49-F238E27FC236}">
                <a16:creationId xmlns:a16="http://schemas.microsoft.com/office/drawing/2014/main" id="{EECA00EA-A4E4-4716-AF50-3F74260C0ED7}"/>
              </a:ext>
            </a:extLst>
          </p:cNvPr>
          <p:cNvSpPr>
            <a:spLocks noGrp="1"/>
          </p:cNvSpPr>
          <p:nvPr>
            <p:ph sz="half" idx="1"/>
          </p:nvPr>
        </p:nvSpPr>
        <p:spPr/>
        <p:txBody>
          <a:bodyPr/>
          <a:lstStyle/>
          <a:p>
            <a:r>
              <a:rPr lang="en-AU" u="sng" dirty="0"/>
              <a:t>Short, punctual and concise </a:t>
            </a:r>
            <a:r>
              <a:rPr lang="en-AU" dirty="0"/>
              <a:t>description of scenarios up until the second decision/discussion point. </a:t>
            </a:r>
          </a:p>
        </p:txBody>
      </p:sp>
      <p:sp>
        <p:nvSpPr>
          <p:cNvPr id="5" name="Content Placeholder 4">
            <a:extLst>
              <a:ext uri="{FF2B5EF4-FFF2-40B4-BE49-F238E27FC236}">
                <a16:creationId xmlns:a16="http://schemas.microsoft.com/office/drawing/2014/main" id="{25733BE4-7922-4A6D-9A23-48E568FCDE7A}"/>
              </a:ext>
            </a:extLst>
          </p:cNvPr>
          <p:cNvSpPr>
            <a:spLocks noGrp="1"/>
          </p:cNvSpPr>
          <p:nvPr>
            <p:ph sz="half" idx="2"/>
          </p:nvPr>
        </p:nvSpPr>
        <p:spPr/>
        <p:txBody>
          <a:bodyPr/>
          <a:lstStyle/>
          <a:p>
            <a:r>
              <a:rPr lang="en-AU" dirty="0"/>
              <a:t>Insert a picture her that illustrates the clinical situation you describe in the text. You can also use video.</a:t>
            </a:r>
          </a:p>
        </p:txBody>
      </p:sp>
    </p:spTree>
    <p:extLst>
      <p:ext uri="{BB962C8B-B14F-4D97-AF65-F5344CB8AC3E}">
        <p14:creationId xmlns:p14="http://schemas.microsoft.com/office/powerpoint/2010/main" val="777695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E69C2E1-8F88-4C1D-B3E2-CFEFB4F8194B}"/>
              </a:ext>
            </a:extLst>
          </p:cNvPr>
          <p:cNvSpPr>
            <a:spLocks noGrp="1"/>
          </p:cNvSpPr>
          <p:nvPr>
            <p:ph idx="1"/>
          </p:nvPr>
        </p:nvSpPr>
        <p:spPr/>
        <p:txBody>
          <a:bodyPr/>
          <a:lstStyle/>
          <a:p>
            <a:r>
              <a:rPr lang="en-AU" dirty="0"/>
              <a:t>Insert video here, or synthesised text where you summarise the expert opinions for the participants. (This latter part is a major job, with a lot of text to deal with).</a:t>
            </a:r>
          </a:p>
          <a:p>
            <a:pPr marL="0" indent="0">
              <a:buNone/>
            </a:pPr>
            <a:endParaRPr lang="nb-NO" dirty="0"/>
          </a:p>
        </p:txBody>
      </p:sp>
      <p:sp>
        <p:nvSpPr>
          <p:cNvPr id="2" name="Title 1">
            <a:extLst>
              <a:ext uri="{FF2B5EF4-FFF2-40B4-BE49-F238E27FC236}">
                <a16:creationId xmlns:a16="http://schemas.microsoft.com/office/drawing/2014/main" id="{55161300-1955-40A4-A24B-2148968A9B0C}"/>
              </a:ext>
            </a:extLst>
          </p:cNvPr>
          <p:cNvSpPr>
            <a:spLocks noGrp="1"/>
          </p:cNvSpPr>
          <p:nvPr>
            <p:ph type="title"/>
          </p:nvPr>
        </p:nvSpPr>
        <p:spPr/>
        <p:txBody>
          <a:bodyPr/>
          <a:lstStyle/>
          <a:p>
            <a:r>
              <a:rPr lang="nb-NO" dirty="0"/>
              <a:t>Expert opinion 2</a:t>
            </a:r>
          </a:p>
        </p:txBody>
      </p:sp>
    </p:spTree>
    <p:extLst>
      <p:ext uri="{BB962C8B-B14F-4D97-AF65-F5344CB8AC3E}">
        <p14:creationId xmlns:p14="http://schemas.microsoft.com/office/powerpoint/2010/main" val="3091823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811AA3A-8608-4BDC-90AE-84D35BEE2291}"/>
              </a:ext>
            </a:extLst>
          </p:cNvPr>
          <p:cNvSpPr>
            <a:spLocks noGrp="1"/>
          </p:cNvSpPr>
          <p:nvPr>
            <p:ph type="title"/>
          </p:nvPr>
        </p:nvSpPr>
        <p:spPr/>
        <p:txBody>
          <a:bodyPr/>
          <a:lstStyle/>
          <a:p>
            <a:r>
              <a:rPr lang="en-AU" dirty="0"/>
              <a:t>Box 3 Scenario description</a:t>
            </a:r>
          </a:p>
        </p:txBody>
      </p:sp>
      <p:sp>
        <p:nvSpPr>
          <p:cNvPr id="2" name="Content Placeholder 1">
            <a:extLst>
              <a:ext uri="{FF2B5EF4-FFF2-40B4-BE49-F238E27FC236}">
                <a16:creationId xmlns:a16="http://schemas.microsoft.com/office/drawing/2014/main" id="{EECA00EA-A4E4-4716-AF50-3F74260C0ED7}"/>
              </a:ext>
            </a:extLst>
          </p:cNvPr>
          <p:cNvSpPr>
            <a:spLocks noGrp="1"/>
          </p:cNvSpPr>
          <p:nvPr>
            <p:ph sz="half" idx="1"/>
          </p:nvPr>
        </p:nvSpPr>
        <p:spPr/>
        <p:txBody>
          <a:bodyPr/>
          <a:lstStyle/>
          <a:p>
            <a:r>
              <a:rPr lang="en-AU" u="sng" dirty="0"/>
              <a:t>Short, punctual and concise </a:t>
            </a:r>
            <a:r>
              <a:rPr lang="en-AU" dirty="0"/>
              <a:t>description of scenarios up until the third decision/discussion point. </a:t>
            </a:r>
          </a:p>
        </p:txBody>
      </p:sp>
      <p:sp>
        <p:nvSpPr>
          <p:cNvPr id="5" name="Content Placeholder 4">
            <a:extLst>
              <a:ext uri="{FF2B5EF4-FFF2-40B4-BE49-F238E27FC236}">
                <a16:creationId xmlns:a16="http://schemas.microsoft.com/office/drawing/2014/main" id="{25733BE4-7922-4A6D-9A23-48E568FCDE7A}"/>
              </a:ext>
            </a:extLst>
          </p:cNvPr>
          <p:cNvSpPr>
            <a:spLocks noGrp="1"/>
          </p:cNvSpPr>
          <p:nvPr>
            <p:ph sz="half" idx="2"/>
          </p:nvPr>
        </p:nvSpPr>
        <p:spPr/>
        <p:txBody>
          <a:bodyPr/>
          <a:lstStyle/>
          <a:p>
            <a:r>
              <a:rPr lang="en-AU" dirty="0"/>
              <a:t>Insert a picture her that illustrates the clinical situation you describe in the text. You can also use video.</a:t>
            </a:r>
          </a:p>
        </p:txBody>
      </p:sp>
    </p:spTree>
    <p:extLst>
      <p:ext uri="{BB962C8B-B14F-4D97-AF65-F5344CB8AC3E}">
        <p14:creationId xmlns:p14="http://schemas.microsoft.com/office/powerpoint/2010/main" val="1319886281"/>
      </p:ext>
    </p:extLst>
  </p:cSld>
  <p:clrMapOvr>
    <a:masterClrMapping/>
  </p:clrMapOvr>
</p:sld>
</file>

<file path=ppt/theme/theme1.xml><?xml version="1.0" encoding="utf-8"?>
<a:theme xmlns:a="http://schemas.openxmlformats.org/drawingml/2006/main" name="Fasett">
  <a:themeElements>
    <a:clrScheme name="Egendefinert 2">
      <a:dk1>
        <a:srgbClr val="000000"/>
      </a:dk1>
      <a:lt1>
        <a:srgbClr val="FFFFFF"/>
      </a:lt1>
      <a:dk2>
        <a:srgbClr val="95928D"/>
      </a:dk2>
      <a:lt2>
        <a:srgbClr val="E7E6E6"/>
      </a:lt2>
      <a:accent1>
        <a:srgbClr val="BB182E"/>
      </a:accent1>
      <a:accent2>
        <a:srgbClr val="95928E"/>
      </a:accent2>
      <a:accent3>
        <a:srgbClr val="A57217"/>
      </a:accent3>
      <a:accent4>
        <a:srgbClr val="337CA1"/>
      </a:accent4>
      <a:accent5>
        <a:srgbClr val="6A956E"/>
      </a:accent5>
      <a:accent6>
        <a:srgbClr val="008CA1"/>
      </a:accent6>
      <a:hlink>
        <a:srgbClr val="BB182E"/>
      </a:hlink>
      <a:folHlink>
        <a:srgbClr val="95928D"/>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aset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SAFER2019 mal (002).pptx" id="{0DF46BFB-4ED4-44DE-B44A-B296AE25A791}" vid="{DCC1AB20-C3F5-4FCB-920C-A0B4201C7B72}"/>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F5F4C50EC7A6BB419BC1CB1E2420B7C7" ma:contentTypeVersion="8" ma:contentTypeDescription="Opprett et nytt dokument." ma:contentTypeScope="" ma:versionID="33ef95e511c78005badbdead55c42680">
  <xsd:schema xmlns:xsd="http://www.w3.org/2001/XMLSchema" xmlns:xs="http://www.w3.org/2001/XMLSchema" xmlns:p="http://schemas.microsoft.com/office/2006/metadata/properties" xmlns:ns2="a5d69d38-5fcb-4f26-bad3-bee5b771068a" targetNamespace="http://schemas.microsoft.com/office/2006/metadata/properties" ma:root="true" ma:fieldsID="015dae8effe08f35f00806701f18aac8" ns2:_="">
    <xsd:import namespace="a5d69d38-5fcb-4f26-bad3-bee5b771068a"/>
    <xsd:element name="properties">
      <xsd:complexType>
        <xsd:sequence>
          <xsd:element name="documentManagement">
            <xsd:complexType>
              <xsd:all>
                <xsd:element ref="ns2:MediaServiceMetadata" minOccurs="0"/>
                <xsd:element ref="ns2:MediaServiceFastMetadata" minOccurs="0"/>
                <xsd:element ref="ns2:Team" minOccurs="0"/>
                <xsd:element ref="ns2:axab" minOccurs="0"/>
                <xsd:element ref="ns2:Type_x002d_dokument" minOccurs="0"/>
                <xsd:element ref="ns2:MediaServiceAutoTag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d69d38-5fcb-4f26-bad3-bee5b771068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Team" ma:index="10" nillable="true" ma:displayName="Team" ma:format="Dropdown" ma:internalName="Team">
      <xsd:simpleType>
        <xsd:restriction base="dms:Text">
          <xsd:maxLength value="255"/>
        </xsd:restriction>
      </xsd:simpleType>
    </xsd:element>
    <xsd:element name="axab" ma:index="11" nillable="true" ma:displayName="Type" ma:internalName="axab">
      <xsd:simpleType>
        <xsd:restriction base="dms:Text"/>
      </xsd:simpleType>
    </xsd:element>
    <xsd:element name="Type_x002d_dokument" ma:index="12" nillable="true" ma:displayName="Type-dokument" ma:description="&#10;Artikkel&#10;Dokumentasjon&#10;Plan&#10;Scenarie" ma:format="Dropdown" ma:internalName="Type_x002d_dokument">
      <xsd:simpleType>
        <xsd:union memberTypes="dms:Text">
          <xsd:simpleType>
            <xsd:restriction base="dms:Choice">
              <xsd:enumeration value="Artikkel"/>
              <xsd:enumeration value="Dokumentasjon"/>
              <xsd:enumeration value="Plan"/>
              <xsd:enumeration value="Scenarie"/>
            </xsd:restriction>
          </xsd:simpleType>
        </xsd:un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ype_x002d_dokument xmlns="a5d69d38-5fcb-4f26-bad3-bee5b771068a" xsi:nil="true"/>
    <axab xmlns="a5d69d38-5fcb-4f26-bad3-bee5b771068a" xsi:nil="true"/>
    <Team xmlns="a5d69d38-5fcb-4f26-bad3-bee5b771068a"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6F67730-D250-403C-9597-D0961CB794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d69d38-5fcb-4f26-bad3-bee5b77106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B71D23E-2998-4593-9870-5B76E694000D}">
  <ds:schemaRefs>
    <ds:schemaRef ds:uri="http://schemas.microsoft.com/office/2006/metadata/properties"/>
    <ds:schemaRef ds:uri="http://schemas.microsoft.com/office/infopath/2007/PartnerControls"/>
    <ds:schemaRef ds:uri="a5d69d38-5fcb-4f26-bad3-bee5b771068a"/>
  </ds:schemaRefs>
</ds:datastoreItem>
</file>

<file path=customXml/itemProps3.xml><?xml version="1.0" encoding="utf-8"?>
<ds:datastoreItem xmlns:ds="http://schemas.openxmlformats.org/officeDocument/2006/customXml" ds:itemID="{561316BD-0622-43A0-9E82-549232AF677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SAFER2019 mal (002)</Template>
  <TotalTime>116</TotalTime>
  <Words>699</Words>
  <Application>Microsoft Macintosh PowerPoint</Application>
  <PresentationFormat>Widescreen</PresentationFormat>
  <Paragraphs>39</Paragraphs>
  <Slides>15</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15</vt:i4>
      </vt:variant>
    </vt:vector>
  </HeadingPairs>
  <TitlesOfParts>
    <vt:vector size="19" baseType="lpstr">
      <vt:lpstr>Arial</vt:lpstr>
      <vt:lpstr>Calibri</vt:lpstr>
      <vt:lpstr>Wingdings 3</vt:lpstr>
      <vt:lpstr>Fasett</vt:lpstr>
      <vt:lpstr>ShadowBox template</vt:lpstr>
      <vt:lpstr>Disclaimer</vt:lpstr>
      <vt:lpstr>PowerPoint-presentasjon</vt:lpstr>
      <vt:lpstr>Box 1 Scenario introduction</vt:lpstr>
      <vt:lpstr>Box 2 First questions for discussion</vt:lpstr>
      <vt:lpstr>Expert opinion 1</vt:lpstr>
      <vt:lpstr>Box 2 Scenario description</vt:lpstr>
      <vt:lpstr>Expert opinion 2</vt:lpstr>
      <vt:lpstr>Box 3 Scenario description</vt:lpstr>
      <vt:lpstr>Expert opinion 3</vt:lpstr>
      <vt:lpstr>Box 4 Scenario description</vt:lpstr>
      <vt:lpstr>Expert opinion 4</vt:lpstr>
      <vt:lpstr>Box 5 Scenario description - completion</vt:lpstr>
      <vt:lpstr>Expert opinion 5</vt:lpstr>
      <vt:lpstr>ShadowBox completed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ShadowBox mal</dc:title>
  <dc:creator>Kjetil Torgeirsen</dc:creator>
  <cp:lastModifiedBy>Liv Norland</cp:lastModifiedBy>
  <cp:revision>6</cp:revision>
  <dcterms:created xsi:type="dcterms:W3CDTF">2020-03-17T11:27:03Z</dcterms:created>
  <dcterms:modified xsi:type="dcterms:W3CDTF">2020-03-18T16:28:26Z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0x010100F5F4C50EC7A6BB419BC1CB1E2420B7C7</vt:lpwstr>
  </property>
</Properties>
</file>